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9" r:id="rId4"/>
    <p:sldId id="266" r:id="rId5"/>
    <p:sldId id="263" r:id="rId6"/>
    <p:sldId id="260" r:id="rId7"/>
    <p:sldId id="262" r:id="rId8"/>
    <p:sldId id="265" r:id="rId9"/>
  </p:sldIdLst>
  <p:sldSz cx="12192000" cy="6858000"/>
  <p:notesSz cx="7104063" cy="10234613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AFAFA"/>
    <a:srgbClr val="2C4B82"/>
    <a:srgbClr val="F8B4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55" d="100"/>
          <a:sy n="55" d="100"/>
        </p:scale>
        <p:origin x="725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  <a:t>2023/11/15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  <a:t>2023/11/15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  <a:t>2023/11/15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  <a:t>2023/11/15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  <a:t>2023/11/15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  <a:t>2023/11/15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  <a:t>2023/11/15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  <a:t>2023/11/15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  <a:t>2023/11/15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8FF1-2C18-4A0E-91AD-C74148E4C1C5}" type="datetimeFigureOut">
              <a:rPr lang="zh-TW" altLang="en-US" smtClean="0"/>
              <a:t>2023/11/15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AFB9F-9A76-4833-BBFA-BFD914C38B6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88FF1-2C18-4A0E-91AD-C74148E4C1C5}" type="datetimeFigureOut">
              <a:rPr lang="zh-TW" altLang="en-US" smtClean="0"/>
              <a:t>2023/11/15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0AFB9F-9A76-4833-BBFA-BFD914C38B6B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5" Type="http://schemas.openxmlformats.org/officeDocument/2006/relationships/image" Target="../media/image6.jpe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318" y="8890"/>
            <a:ext cx="12188538" cy="68586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10" y="5715"/>
            <a:ext cx="12200255" cy="6845935"/>
          </a:xfrm>
          <a:prstGeom prst="rect">
            <a:avLst/>
          </a:prstGeom>
        </p:spPr>
      </p:pic>
      <p:pic>
        <p:nvPicPr>
          <p:cNvPr id="3" name="圖片 2" descr="素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  <a:grayscl/>
            <a:lum bright="70000" contrast="-70000"/>
          </a:blip>
          <a:stretch>
            <a:fillRect/>
          </a:stretch>
        </p:blipFill>
        <p:spPr>
          <a:xfrm>
            <a:off x="153035" y="539750"/>
            <a:ext cx="3424555" cy="86741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1182370" y="743585"/>
            <a:ext cx="15303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>
                <a:solidFill>
                  <a:srgbClr val="2C4B82"/>
                </a:solidFill>
              </a:rPr>
              <a:t>前 言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455930" y="775970"/>
            <a:ext cx="376555" cy="396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>
                <a:solidFill>
                  <a:srgbClr val="2C4B82"/>
                </a:solidFill>
                <a:latin typeface="STXingkai" panose="02010800040101010101" charset="-122"/>
                <a:ea typeface="STXingkai" panose="02010800040101010101" charset="-122"/>
              </a:rPr>
              <a:t>1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CF00DA7-4921-266F-880C-927F97F70D26}"/>
              </a:ext>
            </a:extLst>
          </p:cNvPr>
          <p:cNvSpPr txBox="1"/>
          <p:nvPr/>
        </p:nvSpPr>
        <p:spPr>
          <a:xfrm>
            <a:off x="832485" y="1795780"/>
            <a:ext cx="7377951" cy="5012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45720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TW" altLang="en-US" sz="2650" dirty="0">
                <a:solidFill>
                  <a:schemeClr val="tx1">
                    <a:lumMod val="95000"/>
                    <a:lumOff val="5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</a:rPr>
              <a:t>石油減少、大氣污染，為了環保越來越多汽車品牌推出電動車</a:t>
            </a:r>
          </a:p>
          <a:p>
            <a:pPr marL="457200" lvl="0" indent="-45720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TW" altLang="en-US" sz="2650" dirty="0">
                <a:solidFill>
                  <a:schemeClr val="tx1">
                    <a:lumMod val="95000"/>
                    <a:lumOff val="5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</a:rPr>
              <a:t>為了電動車使用者能立即找到充電站</a:t>
            </a:r>
          </a:p>
          <a:p>
            <a:pPr marL="457200" lvl="0" indent="-45720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TW" altLang="en-US" sz="2650" dirty="0">
                <a:solidFill>
                  <a:schemeClr val="tx1">
                    <a:lumMod val="95000"/>
                    <a:lumOff val="5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</a:rPr>
              <a:t>等充電的同時可查看附近好去處</a:t>
            </a:r>
          </a:p>
          <a:p>
            <a:pPr marL="457200" lvl="0" indent="-457200">
              <a:lnSpc>
                <a:spcPct val="2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zh-TW" altLang="en-US" sz="2650" dirty="0">
                <a:solidFill>
                  <a:schemeClr val="tx1">
                    <a:lumMod val="95000"/>
                    <a:lumOff val="5000"/>
                  </a:schemeClr>
                </a:solidFill>
                <a:latin typeface="微軟正黑體" panose="020B0604030504040204" charset="-120"/>
                <a:ea typeface="微軟正黑體" panose="020B0604030504040204" charset="-120"/>
              </a:rPr>
              <a:t>使用介面不會過於繁瑣，操作簡潔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" y="8890"/>
            <a:ext cx="12160885" cy="6840220"/>
          </a:xfrm>
          <a:prstGeom prst="rect">
            <a:avLst/>
          </a:prstGeom>
        </p:spPr>
      </p:pic>
      <p:sp>
        <p:nvSpPr>
          <p:cNvPr id="3078" name="object 6"/>
          <p:cNvSpPr/>
          <p:nvPr/>
        </p:nvSpPr>
        <p:spPr>
          <a:xfrm>
            <a:off x="7925753" y="2488248"/>
            <a:ext cx="3890962" cy="2306320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marL="0" lvl="0" indent="0">
              <a:lnSpc>
                <a:spcPts val="1600"/>
              </a:lnSpc>
              <a:spcBef>
                <a:spcPct val="0"/>
              </a:spcBef>
              <a:spcAft>
                <a:spcPct val="0"/>
              </a:spcAft>
            </a:pPr>
            <a:endParaRPr lang="zh-TW" altLang="en-US" sz="1200">
              <a:solidFill>
                <a:srgbClr val="000000"/>
              </a:solidFill>
              <a:latin typeface="Arial Unicode MS"/>
              <a:ea typeface="Arial Unicode MS"/>
            </a:endParaRPr>
          </a:p>
          <a:p>
            <a:pPr marL="0" lvl="0" indent="0">
              <a:lnSpc>
                <a:spcPts val="1600"/>
              </a:lnSpc>
              <a:spcBef>
                <a:spcPts val="2565"/>
              </a:spcBef>
              <a:spcAft>
                <a:spcPct val="0"/>
              </a:spcAft>
            </a:pPr>
            <a:endParaRPr lang="zh-TW" altLang="en-US" sz="1200">
              <a:solidFill>
                <a:srgbClr val="000000"/>
              </a:solidFill>
              <a:latin typeface="Arial Unicode MS"/>
              <a:ea typeface="Arial Unicode MS"/>
            </a:endParaRPr>
          </a:p>
          <a:p>
            <a:pPr marL="0" lvl="0" indent="0">
              <a:lnSpc>
                <a:spcPts val="1600"/>
              </a:lnSpc>
              <a:spcBef>
                <a:spcPts val="2565"/>
              </a:spcBef>
              <a:spcAft>
                <a:spcPct val="0"/>
              </a:spcAft>
            </a:pPr>
            <a:endParaRPr lang="zh-TW" altLang="en-US" sz="1200">
              <a:solidFill>
                <a:srgbClr val="000000"/>
              </a:solidFill>
              <a:latin typeface="Arial Unicode MS"/>
              <a:ea typeface="Arial Unicode MS"/>
            </a:endParaRPr>
          </a:p>
          <a:p>
            <a:pPr marL="0" lvl="0" indent="0">
              <a:lnSpc>
                <a:spcPts val="1600"/>
              </a:lnSpc>
              <a:spcBef>
                <a:spcPts val="2515"/>
              </a:spcBef>
              <a:spcAft>
                <a:spcPct val="0"/>
              </a:spcAft>
            </a:pPr>
            <a:endParaRPr lang="zh-TW" altLang="en-US" sz="1200">
              <a:solidFill>
                <a:srgbClr val="000000"/>
              </a:solidFill>
              <a:latin typeface="Arial Unicode MS"/>
              <a:ea typeface="Arial Unicode MS"/>
            </a:endParaRPr>
          </a:p>
          <a:p>
            <a:pPr marL="0" lvl="0" indent="0">
              <a:lnSpc>
                <a:spcPts val="1600"/>
              </a:lnSpc>
              <a:spcBef>
                <a:spcPts val="2515"/>
              </a:spcBef>
              <a:spcAft>
                <a:spcPct val="0"/>
              </a:spcAft>
            </a:pPr>
            <a:endParaRPr lang="zh-TW" altLang="en-US" sz="1200">
              <a:solidFill>
                <a:srgbClr val="000000"/>
              </a:solidFill>
              <a:latin typeface="Arial Unicode MS"/>
              <a:ea typeface="Arial Unicode MS"/>
            </a:endParaRPr>
          </a:p>
        </p:txBody>
      </p:sp>
      <p:pic>
        <p:nvPicPr>
          <p:cNvPr id="10" name="圖片 9" descr="素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  <a:grayscl/>
            <a:lum bright="70000" contrast="-70000"/>
          </a:blip>
          <a:stretch>
            <a:fillRect/>
          </a:stretch>
        </p:blipFill>
        <p:spPr>
          <a:xfrm>
            <a:off x="421005" y="1398270"/>
            <a:ext cx="3424555" cy="867410"/>
          </a:xfrm>
          <a:prstGeom prst="rect">
            <a:avLst/>
          </a:prstGeom>
        </p:spPr>
      </p:pic>
      <p:pic>
        <p:nvPicPr>
          <p:cNvPr id="12" name="圖片 11" descr="素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1368" y="2462118"/>
            <a:ext cx="9416415" cy="4135755"/>
          </a:xfrm>
          <a:prstGeom prst="rect">
            <a:avLst/>
          </a:prstGeom>
        </p:spPr>
      </p:pic>
      <p:sp>
        <p:nvSpPr>
          <p:cNvPr id="11" name="文字方塊 10"/>
          <p:cNvSpPr txBox="1"/>
          <p:nvPr/>
        </p:nvSpPr>
        <p:spPr>
          <a:xfrm>
            <a:off x="713105" y="1633855"/>
            <a:ext cx="376555" cy="396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>
                <a:solidFill>
                  <a:srgbClr val="2C4B82"/>
                </a:solidFill>
                <a:latin typeface="STXingkai" panose="02010800040101010101" charset="-122"/>
                <a:ea typeface="STXingkai" panose="02010800040101010101" charset="-122"/>
              </a:rPr>
              <a:t>2</a:t>
            </a:r>
          </a:p>
        </p:txBody>
      </p:sp>
      <p:sp>
        <p:nvSpPr>
          <p:cNvPr id="3077" name="object 5"/>
          <p:cNvSpPr txBox="1"/>
          <p:nvPr/>
        </p:nvSpPr>
        <p:spPr>
          <a:xfrm>
            <a:off x="1333500" y="1603375"/>
            <a:ext cx="1957070" cy="45720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lvl="0" algn="ctr"/>
            <a:r>
              <a:rPr lang="zh-TW" altLang="en-US" sz="2400">
                <a:solidFill>
                  <a:srgbClr val="2C4B82"/>
                </a:solidFill>
                <a:sym typeface="+mn-ea"/>
              </a:rPr>
              <a:t>系統功能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6496685" y="4501515"/>
            <a:ext cx="2926080" cy="3657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lvl="0" algn="l"/>
            <a:r>
              <a:rPr lang="zh-TW" altLang="en-US">
                <a:latin typeface="Arial Unicode MS"/>
                <a:ea typeface="Arial Unicode MS"/>
                <a:sym typeface="+mn-ea"/>
              </a:rPr>
              <a:t>快速查找充電樁位子及導航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2338070" y="4552950"/>
            <a:ext cx="2697480" cy="3657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lvl="0" algn="l"/>
            <a:r>
              <a:rPr lang="zh-TW" altLang="en-US" dirty="0">
                <a:latin typeface="Arial Unicode MS"/>
                <a:ea typeface="Arial Unicode MS"/>
                <a:sym typeface="+mn-ea"/>
              </a:rPr>
              <a:t>使用導航時可新增停靠點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2758451" y="3582908"/>
            <a:ext cx="2337424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 algn="l"/>
            <a:r>
              <a:rPr lang="zh-TW" altLang="en-US" dirty="0">
                <a:latin typeface="Arial Unicode MS"/>
                <a:ea typeface="Arial Unicode MS"/>
                <a:sym typeface="+mn-ea"/>
              </a:rPr>
              <a:t>收藏充電站地標</a:t>
            </a:r>
            <a:endParaRPr lang="zh-TW" altLang="en-US" dirty="0">
              <a:solidFill>
                <a:schemeClr val="tx1"/>
              </a:solidFill>
              <a:latin typeface="Arial Unicode MS"/>
              <a:ea typeface="Arial Unicode MS"/>
              <a:sym typeface="+mn-ea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6910090" y="5354894"/>
            <a:ext cx="2031325" cy="646331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lvl="0" algn="l"/>
            <a:r>
              <a:rPr lang="zh-TW" altLang="en-US" dirty="0">
                <a:latin typeface="Arial Unicode MS"/>
                <a:ea typeface="Arial Unicode MS"/>
                <a:sym typeface="+mn-ea"/>
              </a:rPr>
              <a:t>搜尋列，衛星地圖</a:t>
            </a:r>
          </a:p>
          <a:p>
            <a:pPr lvl="0" algn="l"/>
            <a:r>
              <a:rPr lang="zh-TW" altLang="en-US" dirty="0">
                <a:latin typeface="Arial Unicode MS"/>
                <a:ea typeface="Arial Unicode MS"/>
                <a:sym typeface="+mn-ea"/>
              </a:rPr>
              <a:t>回去定位點</a:t>
            </a:r>
          </a:p>
        </p:txBody>
      </p:sp>
      <p:sp>
        <p:nvSpPr>
          <p:cNvPr id="8" name="文字方塊 7"/>
          <p:cNvSpPr txBox="1"/>
          <p:nvPr/>
        </p:nvSpPr>
        <p:spPr>
          <a:xfrm>
            <a:off x="7411085" y="3592195"/>
            <a:ext cx="1097280" cy="3657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lvl="0" algn="l"/>
            <a:r>
              <a:rPr lang="zh-TW" altLang="en-US">
                <a:latin typeface="Arial Unicode MS"/>
                <a:ea typeface="Arial Unicode MS"/>
                <a:sym typeface="+mn-ea"/>
              </a:rPr>
              <a:t>顯示路線</a:t>
            </a:r>
          </a:p>
        </p:txBody>
      </p:sp>
      <p:sp>
        <p:nvSpPr>
          <p:cNvPr id="9" name="文字方塊 8"/>
          <p:cNvSpPr txBox="1"/>
          <p:nvPr/>
        </p:nvSpPr>
        <p:spPr>
          <a:xfrm>
            <a:off x="2338070" y="5519420"/>
            <a:ext cx="2697480" cy="36576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lvl="0" algn="l"/>
            <a:r>
              <a:rPr lang="zh-TW" altLang="en-US">
                <a:latin typeface="Arial Unicode MS"/>
                <a:ea typeface="Arial Unicode MS"/>
                <a:sym typeface="+mn-ea"/>
              </a:rPr>
              <a:t>在頁面上能顯示充電站點</a:t>
            </a:r>
          </a:p>
        </p:txBody>
      </p:sp>
      <p:pic>
        <p:nvPicPr>
          <p:cNvPr id="14" name="圖片 13" descr="素5"/>
          <p:cNvPicPr>
            <a:picLocks noChangeAspect="1"/>
          </p:cNvPicPr>
          <p:nvPr/>
        </p:nvPicPr>
        <p:blipFill>
          <a:blip r:embed="rId5"/>
          <a:srcRect l="17645" t="62840" r="77929" b="29607"/>
          <a:stretch>
            <a:fillRect/>
          </a:stretch>
        </p:blipFill>
        <p:spPr>
          <a:xfrm>
            <a:off x="10084435" y="2265680"/>
            <a:ext cx="445135" cy="427355"/>
          </a:xfrm>
          <a:prstGeom prst="heart">
            <a:avLst/>
          </a:prstGeom>
        </p:spPr>
      </p:pic>
      <p:pic>
        <p:nvPicPr>
          <p:cNvPr id="23" name="圖片 22" descr="素5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l="39918" t="43187" r="55069" b="49562"/>
          <a:stretch>
            <a:fillRect/>
          </a:stretch>
        </p:blipFill>
        <p:spPr>
          <a:xfrm>
            <a:off x="9854565" y="2338705"/>
            <a:ext cx="434975" cy="354330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AB0D3DEF-E839-3643-0865-0B3561C087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64698" y="564315"/>
            <a:ext cx="2933811" cy="8240159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FFF296FB-4CD3-0CF4-4553-2B5D4FA5DC8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4223" y="4571420"/>
            <a:ext cx="3302696" cy="938266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14AF202E-21B0-855E-B391-DC5A4E46A10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0317" y="3065099"/>
            <a:ext cx="3302696" cy="975583"/>
          </a:xfrm>
          <a:prstGeom prst="rect">
            <a:avLst/>
          </a:prstGeom>
        </p:spPr>
      </p:pic>
      <p:pic>
        <p:nvPicPr>
          <p:cNvPr id="28" name="圖片 27">
            <a:extLst>
              <a:ext uri="{FF2B5EF4-FFF2-40B4-BE49-F238E27FC236}">
                <a16:creationId xmlns:a16="http://schemas.microsoft.com/office/drawing/2014/main" id="{B5BC6B32-FA48-0D2F-AD7B-338B11B4120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543" y="4561686"/>
            <a:ext cx="3371222" cy="957734"/>
          </a:xfrm>
          <a:prstGeom prst="rect">
            <a:avLst/>
          </a:prstGeom>
        </p:spPr>
      </p:pic>
      <p:pic>
        <p:nvPicPr>
          <p:cNvPr id="30" name="圖片 29">
            <a:extLst>
              <a:ext uri="{FF2B5EF4-FFF2-40B4-BE49-F238E27FC236}">
                <a16:creationId xmlns:a16="http://schemas.microsoft.com/office/drawing/2014/main" id="{DCC95E8F-DF1F-C96B-190E-71A927BFA61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220" y="3065099"/>
            <a:ext cx="3371222" cy="957734"/>
          </a:xfrm>
          <a:prstGeom prst="rect">
            <a:avLst/>
          </a:prstGeom>
        </p:spPr>
      </p:pic>
      <p:sp>
        <p:nvSpPr>
          <p:cNvPr id="31" name="文字方塊 30">
            <a:extLst>
              <a:ext uri="{FF2B5EF4-FFF2-40B4-BE49-F238E27FC236}">
                <a16:creationId xmlns:a16="http://schemas.microsoft.com/office/drawing/2014/main" id="{4AB4A9FF-9644-B25D-1FBA-A192B9308260}"/>
              </a:ext>
            </a:extLst>
          </p:cNvPr>
          <p:cNvSpPr txBox="1"/>
          <p:nvPr/>
        </p:nvSpPr>
        <p:spPr>
          <a:xfrm>
            <a:off x="2383834" y="3313410"/>
            <a:ext cx="30814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/>
              <a:t>顯示使用者位置</a:t>
            </a: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7DF90F2D-E9C6-236F-91A4-3CF545A239A2}"/>
              </a:ext>
            </a:extLst>
          </p:cNvPr>
          <p:cNvSpPr txBox="1"/>
          <p:nvPr/>
        </p:nvSpPr>
        <p:spPr>
          <a:xfrm>
            <a:off x="6151211" y="3305909"/>
            <a:ext cx="3055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/>
              <a:t>搜尋欄</a:t>
            </a: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56202697-EDF9-2E47-0D1A-37625D829121}"/>
              </a:ext>
            </a:extLst>
          </p:cNvPr>
          <p:cNvSpPr txBox="1"/>
          <p:nvPr/>
        </p:nvSpPr>
        <p:spPr>
          <a:xfrm>
            <a:off x="2364561" y="4813496"/>
            <a:ext cx="30339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/>
              <a:t>衛星地圖</a:t>
            </a: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53A5D7C4-CCCA-6940-830A-10AF2AD4C76D}"/>
              </a:ext>
            </a:extLst>
          </p:cNvPr>
          <p:cNvSpPr txBox="1"/>
          <p:nvPr/>
        </p:nvSpPr>
        <p:spPr>
          <a:xfrm>
            <a:off x="6239866" y="4794568"/>
            <a:ext cx="2966888" cy="478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/>
              <a:t>返回自己的位置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810" y="21327"/>
            <a:ext cx="12185015" cy="6815347"/>
          </a:xfrm>
          <a:prstGeom prst="rect">
            <a:avLst/>
          </a:prstGeom>
        </p:spPr>
      </p:pic>
      <p:sp>
        <p:nvSpPr>
          <p:cNvPr id="11" name="文字方塊 10"/>
          <p:cNvSpPr txBox="1"/>
          <p:nvPr/>
        </p:nvSpPr>
        <p:spPr>
          <a:xfrm>
            <a:off x="4928870" y="1172210"/>
            <a:ext cx="376555" cy="396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>
                <a:solidFill>
                  <a:schemeClr val="bg1"/>
                </a:solidFill>
                <a:latin typeface="STXingkai" panose="02010800040101010101" charset="-122"/>
                <a:ea typeface="STXingkai" panose="02010800040101010101" charset="-122"/>
              </a:rPr>
              <a:t>3</a:t>
            </a:r>
          </a:p>
        </p:txBody>
      </p:sp>
      <p:sp>
        <p:nvSpPr>
          <p:cNvPr id="3" name="文字方塊 2"/>
          <p:cNvSpPr txBox="1"/>
          <p:nvPr/>
        </p:nvSpPr>
        <p:spPr>
          <a:xfrm>
            <a:off x="4928870" y="2838450"/>
            <a:ext cx="376555" cy="396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>
                <a:solidFill>
                  <a:schemeClr val="bg1"/>
                </a:solidFill>
                <a:latin typeface="STXingkai" panose="02010800040101010101" charset="-122"/>
                <a:ea typeface="STXingkai" panose="02010800040101010101" charset="-122"/>
              </a:rPr>
              <a:t>4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4928870" y="4632960"/>
            <a:ext cx="376555" cy="396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>
                <a:solidFill>
                  <a:schemeClr val="bg1"/>
                </a:solidFill>
                <a:latin typeface="STXingkai" panose="02010800040101010101" charset="-122"/>
                <a:ea typeface="STXingkai" panose="02010800040101010101" charset="-122"/>
              </a:rPr>
              <a:t>5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" y="1905"/>
            <a:ext cx="12186285" cy="6854190"/>
          </a:xfrm>
          <a:prstGeom prst="rect">
            <a:avLst/>
          </a:prstGeom>
          <a:solidFill>
            <a:srgbClr val="2C4B82"/>
          </a:solidFill>
          <a:ln>
            <a:solidFill>
              <a:schemeClr val="accent1"/>
            </a:solidFill>
          </a:ln>
        </p:spPr>
      </p:pic>
      <p:pic>
        <p:nvPicPr>
          <p:cNvPr id="4" name="圖片 3" descr="素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  <a:grayscl/>
            <a:lum bright="70000" contrast="-70000"/>
          </a:blip>
          <a:stretch>
            <a:fillRect/>
          </a:stretch>
        </p:blipFill>
        <p:spPr>
          <a:xfrm>
            <a:off x="153035" y="539750"/>
            <a:ext cx="3424555" cy="86741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455930" y="775970"/>
            <a:ext cx="376555" cy="396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dirty="0">
                <a:solidFill>
                  <a:srgbClr val="2C4B82"/>
                </a:solidFill>
                <a:latin typeface="STXingkai" panose="02010800040101010101" charset="-122"/>
                <a:ea typeface="STXingkai" panose="02010800040101010101" charset="-122"/>
              </a:rPr>
              <a:t>7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1201420" y="745490"/>
            <a:ext cx="1550670" cy="4572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lvl="0" algn="ctr"/>
            <a:r>
              <a:rPr lang="zh-TW" altLang="en-US" sz="2400">
                <a:solidFill>
                  <a:srgbClr val="2C4B82"/>
                </a:solidFill>
                <a:sym typeface="+mn-ea"/>
              </a:rPr>
              <a:t>困難的點</a:t>
            </a:r>
          </a:p>
        </p:txBody>
      </p:sp>
      <p:pic>
        <p:nvPicPr>
          <p:cNvPr id="12" name="圖片 11" descr="素4"/>
          <p:cNvPicPr>
            <a:picLocks noChangeAspect="1"/>
          </p:cNvPicPr>
          <p:nvPr/>
        </p:nvPicPr>
        <p:blipFill>
          <a:blip r:embed="rId4">
            <a:clrChange>
              <a:clrFrom>
                <a:srgbClr val="FADA6B">
                  <a:alpha val="100000"/>
                </a:srgbClr>
              </a:clrFrom>
              <a:clrTo>
                <a:srgbClr val="FADA6B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0070" y="1714500"/>
            <a:ext cx="7440930" cy="4446905"/>
          </a:xfrm>
          <a:prstGeom prst="rect">
            <a:avLst/>
          </a:prstGeom>
        </p:spPr>
      </p:pic>
      <p:sp>
        <p:nvSpPr>
          <p:cNvPr id="13" name="文字方塊 12"/>
          <p:cNvSpPr txBox="1"/>
          <p:nvPr/>
        </p:nvSpPr>
        <p:spPr>
          <a:xfrm>
            <a:off x="4430697" y="2959081"/>
            <a:ext cx="2661184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TW" altLang="en-US" b="1" dirty="0">
                <a:sym typeface="+mn-ea"/>
              </a:rPr>
              <a:t>在app內導航</a:t>
            </a:r>
            <a:endParaRPr lang="zh-TW" altLang="en-US" b="1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4326337" y="4018220"/>
            <a:ext cx="2765544" cy="37597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TW" altLang="en-US" b="1" dirty="0">
                <a:sym typeface="+mn-ea"/>
              </a:rPr>
              <a:t>充電站資訊</a:t>
            </a:r>
            <a:endParaRPr lang="zh-TW" altLang="en-US" b="1" dirty="0"/>
          </a:p>
        </p:txBody>
      </p:sp>
      <p:pic>
        <p:nvPicPr>
          <p:cNvPr id="21" name="圖片 20" descr="素5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l="39918" t="43187" r="55069" b="49562"/>
          <a:stretch>
            <a:fillRect/>
          </a:stretch>
        </p:blipFill>
        <p:spPr>
          <a:xfrm>
            <a:off x="397510" y="1628775"/>
            <a:ext cx="434975" cy="354330"/>
          </a:xfrm>
          <a:prstGeom prst="rect">
            <a:avLst/>
          </a:prstGeom>
        </p:spPr>
      </p:pic>
      <p:pic>
        <p:nvPicPr>
          <p:cNvPr id="22" name="圖片 21" descr="素6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l="60373" t="67540" r="20674" b="8319"/>
          <a:stretch>
            <a:fillRect/>
          </a:stretch>
        </p:blipFill>
        <p:spPr>
          <a:xfrm>
            <a:off x="7268845" y="5537200"/>
            <a:ext cx="1176020" cy="974725"/>
          </a:xfrm>
          <a:prstGeom prst="rect">
            <a:avLst/>
          </a:prstGeom>
        </p:spPr>
      </p:pic>
      <p:pic>
        <p:nvPicPr>
          <p:cNvPr id="23" name="圖片 22" descr="素5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l="39918" t="43187" r="55069" b="49562"/>
          <a:stretch>
            <a:fillRect/>
          </a:stretch>
        </p:blipFill>
        <p:spPr>
          <a:xfrm>
            <a:off x="397510" y="1714500"/>
            <a:ext cx="434975" cy="354330"/>
          </a:xfrm>
          <a:prstGeom prst="rect">
            <a:avLst/>
          </a:prstGeom>
        </p:spPr>
      </p:pic>
      <p:pic>
        <p:nvPicPr>
          <p:cNvPr id="25" name="圖片 24" descr="素6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l="80467" t="67684" r="6610" b="9496"/>
          <a:stretch>
            <a:fillRect/>
          </a:stretch>
        </p:blipFill>
        <p:spPr>
          <a:xfrm>
            <a:off x="7600315" y="1536700"/>
            <a:ext cx="714375" cy="709930"/>
          </a:xfrm>
          <a:prstGeom prst="rect">
            <a:avLst/>
          </a:prstGeom>
        </p:spPr>
      </p:pic>
      <p:pic>
        <p:nvPicPr>
          <p:cNvPr id="26" name="圖片 25" descr="素5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l="39918" t="43187" r="55069" b="49562"/>
          <a:stretch>
            <a:fillRect/>
          </a:stretch>
        </p:blipFill>
        <p:spPr>
          <a:xfrm>
            <a:off x="426720" y="5954395"/>
            <a:ext cx="434975" cy="354330"/>
          </a:xfrm>
          <a:prstGeom prst="rect">
            <a:avLst/>
          </a:prstGeom>
        </p:spPr>
      </p:pic>
      <p:pic>
        <p:nvPicPr>
          <p:cNvPr id="27" name="圖片 26" descr="素5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l="39918" t="43187" r="55069" b="49562"/>
          <a:stretch>
            <a:fillRect/>
          </a:stretch>
        </p:blipFill>
        <p:spPr>
          <a:xfrm>
            <a:off x="426720" y="5847715"/>
            <a:ext cx="434975" cy="35433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69A17327-0564-49D3-ADB5-3AA80805BA33}"/>
              </a:ext>
            </a:extLst>
          </p:cNvPr>
          <p:cNvSpPr txBox="1"/>
          <p:nvPr/>
        </p:nvSpPr>
        <p:spPr>
          <a:xfrm>
            <a:off x="1060796" y="3016463"/>
            <a:ext cx="26611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b="1" dirty="0">
                <a:sym typeface="+mn-ea"/>
              </a:rPr>
              <a:t>語音辨識</a:t>
            </a:r>
            <a:endParaRPr lang="zh-TW" altLang="en-US" b="1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4D15ED2C-1655-C979-55B4-531E38A11E8F}"/>
              </a:ext>
            </a:extLst>
          </p:cNvPr>
          <p:cNvSpPr txBox="1"/>
          <p:nvPr/>
        </p:nvSpPr>
        <p:spPr>
          <a:xfrm>
            <a:off x="956436" y="4024866"/>
            <a:ext cx="2765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/>
              <a:t>完整操作介面及系統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18AA102F-FFE1-030C-31B9-1953EE73CE1B}"/>
              </a:ext>
            </a:extLst>
          </p:cNvPr>
          <p:cNvSpPr txBox="1"/>
          <p:nvPr/>
        </p:nvSpPr>
        <p:spPr>
          <a:xfrm>
            <a:off x="1201420" y="5088889"/>
            <a:ext cx="241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/>
              <a:t>整合</a:t>
            </a:r>
            <a:r>
              <a:rPr lang="en-US" altLang="zh-TW" b="1" dirty="0"/>
              <a:t>google map</a:t>
            </a:r>
            <a:endParaRPr lang="zh-TW" altLang="en-US" b="1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15FE4A1-6CC5-3E93-C874-23307F5D0170}"/>
              </a:ext>
            </a:extLst>
          </p:cNvPr>
          <p:cNvSpPr txBox="1"/>
          <p:nvPr/>
        </p:nvSpPr>
        <p:spPr>
          <a:xfrm>
            <a:off x="4475885" y="5041008"/>
            <a:ext cx="2661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/>
              <a:t>加入最愛的地點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 descr="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" y="-1905"/>
            <a:ext cx="12197715" cy="6860540"/>
          </a:xfrm>
          <a:prstGeom prst="rect">
            <a:avLst/>
          </a:prstGeom>
        </p:spPr>
      </p:pic>
      <p:pic>
        <p:nvPicPr>
          <p:cNvPr id="7" name="圖片 6" descr="素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  <a:grayscl/>
            <a:lum bright="70000" contrast="-70000"/>
          </a:blip>
          <a:stretch>
            <a:fillRect/>
          </a:stretch>
        </p:blipFill>
        <p:spPr>
          <a:xfrm>
            <a:off x="26670" y="-74295"/>
            <a:ext cx="3424555" cy="867410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327660" y="161290"/>
            <a:ext cx="376555" cy="396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>
                <a:solidFill>
                  <a:srgbClr val="2C4B82"/>
                </a:solidFill>
                <a:latin typeface="STXingkai" panose="02010800040101010101" charset="-122"/>
                <a:ea typeface="STXingkai" panose="02010800040101010101" charset="-122"/>
              </a:rPr>
              <a:t>6</a:t>
            </a:r>
          </a:p>
        </p:txBody>
      </p:sp>
      <p:sp>
        <p:nvSpPr>
          <p:cNvPr id="4107" name="object 11"/>
          <p:cNvSpPr txBox="1"/>
          <p:nvPr/>
        </p:nvSpPr>
        <p:spPr>
          <a:xfrm>
            <a:off x="951865" y="130810"/>
            <a:ext cx="1812925" cy="457200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lvl="0" algn="ctr"/>
            <a:r>
              <a:rPr lang="zh-TW" altLang="en-US" sz="2400">
                <a:solidFill>
                  <a:srgbClr val="2C4B82"/>
                </a:solidFill>
                <a:sym typeface="+mn-ea"/>
              </a:rPr>
              <a:t>系統畫面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2D5EA83-631C-1F82-9AA4-58A07D79B6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20" y="956310"/>
            <a:ext cx="2880678" cy="5132113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FA5E154B-0137-11DF-4528-88D60D56BB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4916" y="956310"/>
            <a:ext cx="2880678" cy="5132113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F7C2FC54-03F5-DEC0-D291-D63E7E8FCC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6412" y="956310"/>
            <a:ext cx="2880677" cy="513211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未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" y="-6350"/>
            <a:ext cx="12163425" cy="6870065"/>
          </a:xfrm>
          <a:prstGeom prst="rect">
            <a:avLst/>
          </a:prstGeom>
        </p:spPr>
      </p:pic>
      <p:pic>
        <p:nvPicPr>
          <p:cNvPr id="3" name="圖片 2" descr="素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  <a:grayscl/>
            <a:lum bright="70000" contrast="-70000"/>
          </a:blip>
          <a:stretch>
            <a:fillRect/>
          </a:stretch>
        </p:blipFill>
        <p:spPr>
          <a:xfrm>
            <a:off x="153035" y="539750"/>
            <a:ext cx="3424555" cy="86741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455930" y="775970"/>
            <a:ext cx="376555" cy="396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>
                <a:solidFill>
                  <a:srgbClr val="2C4B82"/>
                </a:solidFill>
                <a:latin typeface="STXingkai" panose="02010800040101010101" charset="-122"/>
                <a:ea typeface="STXingkai" panose="02010800040101010101" charset="-122"/>
              </a:rPr>
              <a:t>8</a:t>
            </a:r>
          </a:p>
        </p:txBody>
      </p:sp>
      <p:sp>
        <p:nvSpPr>
          <p:cNvPr id="6175" name="object 31"/>
          <p:cNvSpPr txBox="1"/>
          <p:nvPr/>
        </p:nvSpPr>
        <p:spPr>
          <a:xfrm>
            <a:off x="455930" y="744855"/>
            <a:ext cx="2636520" cy="4572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lvl="0" algn="ctr"/>
            <a:r>
              <a:rPr lang="zh-TW" altLang="en-US" sz="2400" dirty="0">
                <a:solidFill>
                  <a:srgbClr val="2C4B82"/>
                </a:solidFill>
                <a:sym typeface="+mn-ea"/>
              </a:rPr>
              <a:t>結論</a:t>
            </a:r>
          </a:p>
        </p:txBody>
      </p:sp>
      <p:pic>
        <p:nvPicPr>
          <p:cNvPr id="22" name="圖片 21" descr="素6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l="60373" t="67540" r="20674" b="8319"/>
          <a:stretch>
            <a:fillRect/>
          </a:stretch>
        </p:blipFill>
        <p:spPr>
          <a:xfrm rot="14580000">
            <a:off x="153670" y="5933440"/>
            <a:ext cx="673100" cy="558165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434B28E1-B058-2F8A-4D1D-7045F31E1B62}"/>
              </a:ext>
            </a:extLst>
          </p:cNvPr>
          <p:cNvSpPr txBox="1"/>
          <p:nvPr/>
        </p:nvSpPr>
        <p:spPr>
          <a:xfrm>
            <a:off x="644207" y="1612265"/>
            <a:ext cx="5773271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市場需求：</a:t>
            </a:r>
            <a:endParaRPr lang="en-US" altLang="zh-TW" sz="3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sz="275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隨著電動車的普及，充電樁需求增加。</a:t>
            </a:r>
          </a:p>
          <a:p>
            <a:pPr marL="514350" indent="-514350">
              <a:buFont typeface="Wingdings" panose="05000000000000000000" pitchFamily="2" charset="2"/>
              <a:buChar char="Ø"/>
            </a:pP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可持續能源：</a:t>
            </a:r>
            <a:endParaRPr lang="en-US" altLang="zh-TW" sz="3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sz="275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許多充電樁與太陽能發電結合，提供綠色能源供應。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3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技術發展：</a:t>
            </a:r>
            <a:endParaRPr lang="en-US" altLang="zh-TW" sz="3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75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sz="275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技術持續改進，以提供更快更高效到充電體驗。</a:t>
            </a:r>
            <a:endParaRPr lang="en-US" altLang="zh-TW" sz="275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D:\畢專\簡報\尾.jpg尾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85" y="1270"/>
            <a:ext cx="12186285" cy="68548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186</Words>
  <Application>Microsoft Office PowerPoint</Application>
  <PresentationFormat>寬螢幕</PresentationFormat>
  <Paragraphs>38</Paragraphs>
  <Slides>8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9" baseType="lpstr"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張芸瑛</cp:lastModifiedBy>
  <cp:revision>14</cp:revision>
  <dcterms:created xsi:type="dcterms:W3CDTF">2023-05-30T09:08:00Z</dcterms:created>
  <dcterms:modified xsi:type="dcterms:W3CDTF">2023-11-15T14:53:23Z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1028-10.8.0.6003</vt:lpwstr>
  </property>
</Properties>
</file>

<file path=docProps/thumbnail.jpeg>
</file>